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8"/>
  </p:notesMasterIdLst>
  <p:sldIdLst>
    <p:sldId id="256" r:id="rId2"/>
    <p:sldId id="294" r:id="rId3"/>
    <p:sldId id="277" r:id="rId4"/>
    <p:sldId id="293" r:id="rId5"/>
    <p:sldId id="298" r:id="rId6"/>
    <p:sldId id="269" r:id="rId7"/>
    <p:sldId id="301" r:id="rId8"/>
    <p:sldId id="303" r:id="rId9"/>
    <p:sldId id="299" r:id="rId10"/>
    <p:sldId id="304" r:id="rId11"/>
    <p:sldId id="300" r:id="rId12"/>
    <p:sldId id="297" r:id="rId13"/>
    <p:sldId id="302" r:id="rId14"/>
    <p:sldId id="280" r:id="rId15"/>
    <p:sldId id="296" r:id="rId16"/>
    <p:sldId id="267" r:id="rId17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174C2"/>
    <a:srgbClr val="666666"/>
    <a:srgbClr val="DADADA"/>
    <a:srgbClr val="C0FD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805" autoAdjust="0"/>
    <p:restoredTop sz="96208"/>
  </p:normalViewPr>
  <p:slideViewPr>
    <p:cSldViewPr snapToGrid="0" snapToObjects="1">
      <p:cViewPr varScale="1">
        <p:scale>
          <a:sx n="67" d="100"/>
          <a:sy n="67" d="100"/>
        </p:scale>
        <p:origin x="460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2955BD-C96E-F143-9678-642CA6BA7ED6}" type="datetimeFigureOut">
              <a:rPr lang="en-US" smtClean="0"/>
              <a:t>10/18/2020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2FF2F5-A6A5-2B41-9DDD-8EBC94FFDC8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6105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2FF2F5-A6A5-2B41-9DDD-8EBC94FFDC8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0411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stato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scelto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Soil in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quanto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`e un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progetto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open source,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costantemente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crescita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aggiornato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cross- </a:t>
            </a:r>
            <a:endParaRPr lang="en-GB" dirty="0"/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platform e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permette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utilizzare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standard di moduli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gi`a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rodati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ampiamente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utilizzati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conosciuti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n-GB" dirty="0"/>
          </a:p>
          <a:p>
            <a:r>
              <a:rPr lang="en-IT" dirty="0"/>
              <a:t>Struttura di Soil: (agenti, simulazione) con configurazioni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2FF2F5-A6A5-2B41-9DDD-8EBC94FFDC8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6579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2FF2F5-A6A5-2B41-9DDD-8EBC94FFDC8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9927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2FF2F5-A6A5-2B41-9DDD-8EBC94FFDC8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97687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2FF2F5-A6A5-2B41-9DDD-8EBC94FFDC8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9104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2FF2F5-A6A5-2B41-9DDD-8EBC94FFDC8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8920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2FF2F5-A6A5-2B41-9DDD-8EBC94FFDC8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497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2FF2F5-A6A5-2B41-9DDD-8EBC94FFDC8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4652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2FF2F5-A6A5-2B41-9DDD-8EBC94FFDC8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7491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2FF2F5-A6A5-2B41-9DDD-8EBC94FFDC8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3867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2FF2F5-A6A5-2B41-9DDD-8EBC94FFDC8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6818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2FF2F5-A6A5-2B41-9DDD-8EBC94FFDC8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1043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2FF2F5-A6A5-2B41-9DDD-8EBC94FFDC8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6065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2FF2F5-A6A5-2B41-9DDD-8EBC94FFDC8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020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2FF2F5-A6A5-2B41-9DDD-8EBC94FFDC8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0040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211015" y="-190919"/>
            <a:ext cx="12640826" cy="7496071"/>
          </a:xfrm>
          <a:prstGeom prst="rect">
            <a:avLst/>
          </a:prstGeom>
          <a:solidFill>
            <a:schemeClr val="tx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  <a:latin typeface="Sitka Small" panose="02000505000000020004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518470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Section Header"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216015" y="0"/>
            <a:ext cx="12640826" cy="7496071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7500" y="2703728"/>
            <a:ext cx="10515600" cy="1688646"/>
          </a:xfrm>
          <a:prstGeom prst="rect">
            <a:avLst/>
          </a:prstGeo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5546161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45992"/>
            <a:ext cx="10515600" cy="749300"/>
          </a:xfrm>
          <a:prstGeom prst="rect">
            <a:avLst/>
          </a:prstGeom>
        </p:spPr>
        <p:txBody>
          <a:bodyPr anchor="b"/>
          <a:lstStyle>
            <a:lvl1pPr algn="ctr"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Roboto Slab" pitchFamily="2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42900" y="6383334"/>
            <a:ext cx="2743200" cy="365125"/>
          </a:xfrm>
        </p:spPr>
        <p:txBody>
          <a:bodyPr/>
          <a:lstStyle/>
          <a:p>
            <a:fld id="{DFC21765-A1F4-4130-A95C-C43238564F97}" type="slidenum">
              <a:rPr lang="it-IT" smtClean="0"/>
              <a:t>‹N›</a:t>
            </a:fld>
            <a:endParaRPr lang="it-IT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3" hasCustomPrompt="1"/>
          </p:nvPr>
        </p:nvSpPr>
        <p:spPr>
          <a:xfrm>
            <a:off x="3805018" y="1015780"/>
            <a:ext cx="4581964" cy="3048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0">
                <a:solidFill>
                  <a:srgbClr val="DF6613"/>
                </a:solidFill>
                <a:latin typeface="+mn-lt"/>
                <a:ea typeface="Roboto Slab" pitchFamily="2" charset="0"/>
              </a:defRPr>
            </a:lvl1pPr>
          </a:lstStyle>
          <a:p>
            <a:pPr lvl="0"/>
            <a:r>
              <a:rPr lang="en-US"/>
              <a:t>Subtitle</a:t>
            </a:r>
            <a:endParaRPr lang="it-IT"/>
          </a:p>
        </p:txBody>
      </p:sp>
      <p:grpSp>
        <p:nvGrpSpPr>
          <p:cNvPr id="7" name="Group 6"/>
          <p:cNvGrpSpPr/>
          <p:nvPr/>
        </p:nvGrpSpPr>
        <p:grpSpPr>
          <a:xfrm>
            <a:off x="5461282" y="1361488"/>
            <a:ext cx="1269436" cy="148720"/>
            <a:chOff x="5346460" y="2195803"/>
            <a:chExt cx="1269436" cy="148720"/>
          </a:xfrm>
        </p:grpSpPr>
        <p:sp>
          <p:nvSpPr>
            <p:cNvPr id="8" name="Oval 7"/>
            <p:cNvSpPr/>
            <p:nvPr/>
          </p:nvSpPr>
          <p:spPr>
            <a:xfrm>
              <a:off x="6023538" y="2200523"/>
              <a:ext cx="144000" cy="144000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000"/>
            </a:p>
          </p:txBody>
        </p:sp>
        <p:sp>
          <p:nvSpPr>
            <p:cNvPr id="9" name="Oval 8"/>
            <p:cNvSpPr/>
            <p:nvPr/>
          </p:nvSpPr>
          <p:spPr>
            <a:xfrm>
              <a:off x="5799359" y="2200523"/>
              <a:ext cx="144000" cy="144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000"/>
            </a:p>
          </p:txBody>
        </p:sp>
        <p:sp>
          <p:nvSpPr>
            <p:cNvPr id="10" name="Oval 9"/>
            <p:cNvSpPr/>
            <p:nvPr/>
          </p:nvSpPr>
          <p:spPr>
            <a:xfrm>
              <a:off x="5575180" y="2200523"/>
              <a:ext cx="144000" cy="144000"/>
            </a:xfrm>
            <a:prstGeom prst="ellipse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000"/>
            </a:p>
          </p:txBody>
        </p:sp>
        <p:sp>
          <p:nvSpPr>
            <p:cNvPr id="11" name="Oval 10"/>
            <p:cNvSpPr/>
            <p:nvPr/>
          </p:nvSpPr>
          <p:spPr>
            <a:xfrm>
              <a:off x="6247717" y="2200523"/>
              <a:ext cx="144000" cy="14400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000"/>
            </a:p>
          </p:txBody>
        </p:sp>
        <p:sp>
          <p:nvSpPr>
            <p:cNvPr id="12" name="Oval 11"/>
            <p:cNvSpPr/>
            <p:nvPr/>
          </p:nvSpPr>
          <p:spPr>
            <a:xfrm>
              <a:off x="6471896" y="2200523"/>
              <a:ext cx="144000" cy="144000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000"/>
            </a:p>
          </p:txBody>
        </p:sp>
        <p:sp>
          <p:nvSpPr>
            <p:cNvPr id="13" name="Oval 12"/>
            <p:cNvSpPr/>
            <p:nvPr/>
          </p:nvSpPr>
          <p:spPr>
            <a:xfrm>
              <a:off x="5346460" y="2195803"/>
              <a:ext cx="144000" cy="144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000"/>
            </a:p>
          </p:txBody>
        </p:sp>
      </p:grpSp>
      <p:cxnSp>
        <p:nvCxnSpPr>
          <p:cNvPr id="14" name="Connettore 2 1"/>
          <p:cNvCxnSpPr/>
          <p:nvPr/>
        </p:nvCxnSpPr>
        <p:spPr>
          <a:xfrm flipH="1" flipV="1">
            <a:off x="3915791" y="1019175"/>
            <a:ext cx="4371186" cy="4182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headEnd type="none"/>
            <a:tailEnd type="non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4958651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45992"/>
            <a:ext cx="10515600" cy="749300"/>
          </a:xfrm>
          <a:prstGeom prst="rect">
            <a:avLst/>
          </a:prstGeom>
        </p:spPr>
        <p:txBody>
          <a:bodyPr anchor="b"/>
          <a:lstStyle>
            <a:lvl1pPr algn="ctr"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Roboto Slab" pitchFamily="2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42900" y="6383334"/>
            <a:ext cx="2743200" cy="365125"/>
          </a:xfrm>
        </p:spPr>
        <p:txBody>
          <a:bodyPr/>
          <a:lstStyle/>
          <a:p>
            <a:fld id="{DFC21765-A1F4-4130-A95C-C43238564F97}" type="slidenum">
              <a:rPr lang="it-IT" smtClean="0"/>
              <a:t>‹N›</a:t>
            </a:fld>
            <a:endParaRPr lang="it-IT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3" hasCustomPrompt="1"/>
          </p:nvPr>
        </p:nvSpPr>
        <p:spPr>
          <a:xfrm>
            <a:off x="3805018" y="1015780"/>
            <a:ext cx="4581964" cy="3048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0">
                <a:solidFill>
                  <a:srgbClr val="DF6613"/>
                </a:solidFill>
                <a:latin typeface="+mn-lt"/>
                <a:ea typeface="Roboto Slab" pitchFamily="2" charset="0"/>
              </a:defRPr>
            </a:lvl1pPr>
          </a:lstStyle>
          <a:p>
            <a:pPr lvl="0"/>
            <a:r>
              <a:rPr lang="en-US"/>
              <a:t>Subtitle</a:t>
            </a:r>
            <a:endParaRPr lang="it-IT"/>
          </a:p>
        </p:txBody>
      </p:sp>
      <p:grpSp>
        <p:nvGrpSpPr>
          <p:cNvPr id="7" name="Group 6"/>
          <p:cNvGrpSpPr/>
          <p:nvPr/>
        </p:nvGrpSpPr>
        <p:grpSpPr>
          <a:xfrm>
            <a:off x="5575642" y="1366208"/>
            <a:ext cx="1040716" cy="144000"/>
            <a:chOff x="5575180" y="2200523"/>
            <a:chExt cx="1040716" cy="144000"/>
          </a:xfrm>
        </p:grpSpPr>
        <p:sp>
          <p:nvSpPr>
            <p:cNvPr id="8" name="Oval 7"/>
            <p:cNvSpPr/>
            <p:nvPr/>
          </p:nvSpPr>
          <p:spPr>
            <a:xfrm>
              <a:off x="6023538" y="2200523"/>
              <a:ext cx="144000" cy="144000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000"/>
            </a:p>
          </p:txBody>
        </p:sp>
        <p:sp>
          <p:nvSpPr>
            <p:cNvPr id="9" name="Oval 8"/>
            <p:cNvSpPr/>
            <p:nvPr/>
          </p:nvSpPr>
          <p:spPr>
            <a:xfrm>
              <a:off x="5799359" y="2200523"/>
              <a:ext cx="144000" cy="144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000"/>
            </a:p>
          </p:txBody>
        </p:sp>
        <p:sp>
          <p:nvSpPr>
            <p:cNvPr id="10" name="Oval 9"/>
            <p:cNvSpPr/>
            <p:nvPr/>
          </p:nvSpPr>
          <p:spPr>
            <a:xfrm>
              <a:off x="5575180" y="2200523"/>
              <a:ext cx="144000" cy="144000"/>
            </a:xfrm>
            <a:prstGeom prst="ellipse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000"/>
            </a:p>
          </p:txBody>
        </p:sp>
        <p:sp>
          <p:nvSpPr>
            <p:cNvPr id="11" name="Oval 10"/>
            <p:cNvSpPr/>
            <p:nvPr/>
          </p:nvSpPr>
          <p:spPr>
            <a:xfrm>
              <a:off x="6247717" y="2200523"/>
              <a:ext cx="144000" cy="14400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000"/>
            </a:p>
          </p:txBody>
        </p:sp>
        <p:sp>
          <p:nvSpPr>
            <p:cNvPr id="12" name="Oval 11"/>
            <p:cNvSpPr/>
            <p:nvPr/>
          </p:nvSpPr>
          <p:spPr>
            <a:xfrm>
              <a:off x="6471896" y="2200523"/>
              <a:ext cx="144000" cy="144000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000"/>
            </a:p>
          </p:txBody>
        </p:sp>
      </p:grpSp>
      <p:cxnSp>
        <p:nvCxnSpPr>
          <p:cNvPr id="14" name="Connettore 2 1"/>
          <p:cNvCxnSpPr/>
          <p:nvPr/>
        </p:nvCxnSpPr>
        <p:spPr>
          <a:xfrm flipH="1" flipV="1">
            <a:off x="3915791" y="1019175"/>
            <a:ext cx="4371186" cy="4182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headEnd type="none"/>
            <a:tailEnd type="non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8167902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45992"/>
            <a:ext cx="10515600" cy="749300"/>
          </a:xfrm>
          <a:prstGeom prst="rect">
            <a:avLst/>
          </a:prstGeom>
        </p:spPr>
        <p:txBody>
          <a:bodyPr anchor="b"/>
          <a:lstStyle>
            <a:lvl1pPr algn="ctr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Roboto Slab" pitchFamily="2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42900" y="6383334"/>
            <a:ext cx="2743200" cy="365125"/>
          </a:xfrm>
        </p:spPr>
        <p:txBody>
          <a:bodyPr/>
          <a:lstStyle/>
          <a:p>
            <a:fld id="{DFC21765-A1F4-4130-A95C-C43238564F97}" type="slidenum">
              <a:rPr lang="it-IT" smtClean="0"/>
              <a:t>‹N›</a:t>
            </a:fld>
            <a:endParaRPr lang="it-IT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3" hasCustomPrompt="1"/>
          </p:nvPr>
        </p:nvSpPr>
        <p:spPr>
          <a:xfrm>
            <a:off x="3805018" y="1015780"/>
            <a:ext cx="4581964" cy="3048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0">
                <a:solidFill>
                  <a:srgbClr val="DF6613"/>
                </a:solidFill>
                <a:latin typeface="+mn-lt"/>
                <a:ea typeface="Roboto Slab" pitchFamily="2" charset="0"/>
              </a:defRPr>
            </a:lvl1pPr>
          </a:lstStyle>
          <a:p>
            <a:pPr lvl="0"/>
            <a:r>
              <a:rPr lang="en-US"/>
              <a:t>Subtitle</a:t>
            </a:r>
            <a:endParaRPr lang="it-IT"/>
          </a:p>
        </p:txBody>
      </p:sp>
      <p:grpSp>
        <p:nvGrpSpPr>
          <p:cNvPr id="7" name="Group 6"/>
          <p:cNvGrpSpPr/>
          <p:nvPr/>
        </p:nvGrpSpPr>
        <p:grpSpPr>
          <a:xfrm>
            <a:off x="5461282" y="6491536"/>
            <a:ext cx="1269436" cy="148720"/>
            <a:chOff x="5346460" y="2195803"/>
            <a:chExt cx="1269436" cy="148720"/>
          </a:xfrm>
        </p:grpSpPr>
        <p:sp>
          <p:nvSpPr>
            <p:cNvPr id="8" name="Oval 7"/>
            <p:cNvSpPr/>
            <p:nvPr/>
          </p:nvSpPr>
          <p:spPr>
            <a:xfrm>
              <a:off x="6023538" y="2200523"/>
              <a:ext cx="144000" cy="144000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000"/>
            </a:p>
          </p:txBody>
        </p:sp>
        <p:sp>
          <p:nvSpPr>
            <p:cNvPr id="9" name="Oval 8"/>
            <p:cNvSpPr/>
            <p:nvPr/>
          </p:nvSpPr>
          <p:spPr>
            <a:xfrm>
              <a:off x="5799359" y="2200523"/>
              <a:ext cx="144000" cy="144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000"/>
            </a:p>
          </p:txBody>
        </p:sp>
        <p:sp>
          <p:nvSpPr>
            <p:cNvPr id="10" name="Oval 9"/>
            <p:cNvSpPr/>
            <p:nvPr/>
          </p:nvSpPr>
          <p:spPr>
            <a:xfrm>
              <a:off x="5575180" y="2200523"/>
              <a:ext cx="144000" cy="144000"/>
            </a:xfrm>
            <a:prstGeom prst="ellipse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000"/>
            </a:p>
          </p:txBody>
        </p:sp>
        <p:sp>
          <p:nvSpPr>
            <p:cNvPr id="11" name="Oval 10"/>
            <p:cNvSpPr/>
            <p:nvPr/>
          </p:nvSpPr>
          <p:spPr>
            <a:xfrm>
              <a:off x="6247717" y="2200523"/>
              <a:ext cx="144000" cy="14400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000"/>
            </a:p>
          </p:txBody>
        </p:sp>
        <p:sp>
          <p:nvSpPr>
            <p:cNvPr id="12" name="Oval 11"/>
            <p:cNvSpPr/>
            <p:nvPr/>
          </p:nvSpPr>
          <p:spPr>
            <a:xfrm>
              <a:off x="6471896" y="2200523"/>
              <a:ext cx="144000" cy="144000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000"/>
            </a:p>
          </p:txBody>
        </p:sp>
        <p:sp>
          <p:nvSpPr>
            <p:cNvPr id="13" name="Oval 12"/>
            <p:cNvSpPr/>
            <p:nvPr/>
          </p:nvSpPr>
          <p:spPr>
            <a:xfrm>
              <a:off x="5346460" y="2195803"/>
              <a:ext cx="144000" cy="144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000"/>
            </a:p>
          </p:txBody>
        </p:sp>
      </p:grpSp>
      <p:cxnSp>
        <p:nvCxnSpPr>
          <p:cNvPr id="15" name="Connettore 2 1"/>
          <p:cNvCxnSpPr/>
          <p:nvPr/>
        </p:nvCxnSpPr>
        <p:spPr>
          <a:xfrm flipH="1" flipV="1">
            <a:off x="3915791" y="1019175"/>
            <a:ext cx="4371186" cy="4182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headEnd type="none"/>
            <a:tailEnd type="non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6442609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21765-A1F4-4130-A95C-C43238564F9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688027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21765-A1F4-4130-A95C-C43238564F9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719084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161925" y="69849"/>
            <a:ext cx="2743200" cy="365125"/>
          </a:xfrm>
          <a:prstGeom prst="rect">
            <a:avLst/>
          </a:prstGeom>
        </p:spPr>
        <p:txBody>
          <a:bodyPr/>
          <a:lstStyle/>
          <a:p>
            <a:fld id="{5B2A6080-A60C-496F-881A-5AFF8DDB70B0}" type="datetimeFigureOut">
              <a:rPr lang="it-IT" smtClean="0"/>
              <a:t>18/10/2020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21765-A1F4-4130-A95C-C43238564F9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2752624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21765-A1F4-4130-A95C-C43238564F9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5459381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it-IT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61925" y="69849"/>
            <a:ext cx="2743200" cy="365125"/>
          </a:xfrm>
          <a:prstGeom prst="rect">
            <a:avLst/>
          </a:prstGeom>
        </p:spPr>
        <p:txBody>
          <a:bodyPr/>
          <a:lstStyle/>
          <a:p>
            <a:fld id="{5B2A6080-A60C-496F-881A-5AFF8DDB70B0}" type="datetimeFigureOut">
              <a:rPr lang="it-IT" smtClean="0"/>
              <a:t>18/10/2020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21765-A1F4-4130-A95C-C43238564F9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3743001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61925" y="69849"/>
            <a:ext cx="2743200" cy="365125"/>
          </a:xfrm>
          <a:prstGeom prst="rect">
            <a:avLst/>
          </a:prstGeom>
        </p:spPr>
        <p:txBody>
          <a:bodyPr/>
          <a:lstStyle/>
          <a:p>
            <a:fld id="{5B2A6080-A60C-496F-881A-5AFF8DDB70B0}" type="datetimeFigureOut">
              <a:rPr lang="it-IT" smtClean="0"/>
              <a:t>18/10/2020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21765-A1F4-4130-A95C-C43238564F9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972509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216015" y="0"/>
            <a:ext cx="12640826" cy="7496071"/>
          </a:xfrm>
          <a:prstGeom prst="rect">
            <a:avLst/>
          </a:prstGeom>
          <a:solidFill>
            <a:schemeClr val="tx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7500" y="2703728"/>
            <a:ext cx="10515600" cy="1688646"/>
          </a:xfrm>
          <a:prstGeom prst="rect">
            <a:avLst/>
          </a:prstGeo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7500" y="4445459"/>
            <a:ext cx="10515600" cy="150018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3562083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61925" y="69849"/>
            <a:ext cx="2743200" cy="365125"/>
          </a:xfrm>
          <a:prstGeom prst="rect">
            <a:avLst/>
          </a:prstGeom>
        </p:spPr>
        <p:txBody>
          <a:bodyPr/>
          <a:lstStyle/>
          <a:p>
            <a:fld id="{5B2A6080-A60C-496F-881A-5AFF8DDB70B0}" type="datetimeFigureOut">
              <a:rPr lang="it-IT" smtClean="0"/>
              <a:t>18/10/2020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21765-A1F4-4130-A95C-C43238564F9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7081699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21765-A1F4-4130-A95C-C43238564F97}" type="slidenum">
              <a:rPr lang="it-IT" smtClean="0"/>
              <a:t>‹N›</a:t>
            </a:fld>
            <a:endParaRPr lang="it-IT"/>
          </a:p>
        </p:txBody>
      </p:sp>
      <p:sp>
        <p:nvSpPr>
          <p:cNvPr id="6" name="Arc 5"/>
          <p:cNvSpPr/>
          <p:nvPr/>
        </p:nvSpPr>
        <p:spPr>
          <a:xfrm>
            <a:off x="2707859" y="2982526"/>
            <a:ext cx="1125792" cy="1528645"/>
          </a:xfrm>
          <a:prstGeom prst="arc">
            <a:avLst>
              <a:gd name="adj1" fmla="val 10782550"/>
              <a:gd name="adj2" fmla="val 0"/>
            </a:avLst>
          </a:prstGeom>
          <a:ln w="1270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Arc 6"/>
          <p:cNvSpPr/>
          <p:nvPr/>
        </p:nvSpPr>
        <p:spPr>
          <a:xfrm rot="10800000">
            <a:off x="1902225" y="3198336"/>
            <a:ext cx="805634" cy="1081947"/>
          </a:xfrm>
          <a:prstGeom prst="arc">
            <a:avLst>
              <a:gd name="adj1" fmla="val 10782550"/>
              <a:gd name="adj2" fmla="val 0"/>
            </a:avLst>
          </a:prstGeom>
          <a:ln w="1270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Arc 7"/>
          <p:cNvSpPr/>
          <p:nvPr/>
        </p:nvSpPr>
        <p:spPr>
          <a:xfrm>
            <a:off x="5196114" y="2579673"/>
            <a:ext cx="1484272" cy="2334352"/>
          </a:xfrm>
          <a:prstGeom prst="arc">
            <a:avLst>
              <a:gd name="adj1" fmla="val 10916039"/>
              <a:gd name="adj2" fmla="val 0"/>
            </a:avLst>
          </a:prstGeom>
          <a:ln w="127000">
            <a:solidFill>
              <a:srgbClr val="33CC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Arc 8"/>
          <p:cNvSpPr/>
          <p:nvPr/>
        </p:nvSpPr>
        <p:spPr>
          <a:xfrm>
            <a:off x="8403891" y="1538754"/>
            <a:ext cx="1721797" cy="4653788"/>
          </a:xfrm>
          <a:prstGeom prst="arc">
            <a:avLst>
              <a:gd name="adj1" fmla="val 10782550"/>
              <a:gd name="adj2" fmla="val 0"/>
            </a:avLst>
          </a:prstGeom>
          <a:ln w="1270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Arc 9"/>
          <p:cNvSpPr/>
          <p:nvPr/>
        </p:nvSpPr>
        <p:spPr>
          <a:xfrm rot="10800000">
            <a:off x="3840146" y="2724561"/>
            <a:ext cx="1360754" cy="1971443"/>
          </a:xfrm>
          <a:prstGeom prst="arc">
            <a:avLst>
              <a:gd name="adj1" fmla="val 10782550"/>
              <a:gd name="adj2" fmla="val 0"/>
            </a:avLst>
          </a:prstGeom>
          <a:ln w="1270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Arc 10"/>
          <p:cNvSpPr/>
          <p:nvPr/>
        </p:nvSpPr>
        <p:spPr>
          <a:xfrm rot="10800000">
            <a:off x="6682094" y="2140449"/>
            <a:ext cx="1721797" cy="3197728"/>
          </a:xfrm>
          <a:prstGeom prst="arc">
            <a:avLst>
              <a:gd name="adj1" fmla="val 10782550"/>
              <a:gd name="adj2" fmla="val 0"/>
            </a:avLst>
          </a:prstGeom>
          <a:ln w="1270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04773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9449550" y="4582186"/>
            <a:ext cx="1040716" cy="144000"/>
            <a:chOff x="9449550" y="4582186"/>
            <a:chExt cx="1040716" cy="144000"/>
          </a:xfrm>
        </p:grpSpPr>
        <p:sp>
          <p:nvSpPr>
            <p:cNvPr id="24" name="Oval 23"/>
            <p:cNvSpPr/>
            <p:nvPr/>
          </p:nvSpPr>
          <p:spPr>
            <a:xfrm>
              <a:off x="9897908" y="4582186"/>
              <a:ext cx="144000" cy="144000"/>
            </a:xfrm>
            <a:prstGeom prst="ellipse">
              <a:avLst/>
            </a:prstGeom>
            <a:solidFill>
              <a:srgbClr val="00C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5" name="Oval 24"/>
            <p:cNvSpPr/>
            <p:nvPr/>
          </p:nvSpPr>
          <p:spPr>
            <a:xfrm>
              <a:off x="9673729" y="4582186"/>
              <a:ext cx="144000" cy="144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6" name="Oval 25"/>
            <p:cNvSpPr/>
            <p:nvPr/>
          </p:nvSpPr>
          <p:spPr>
            <a:xfrm>
              <a:off x="9449550" y="4582186"/>
              <a:ext cx="144000" cy="144000"/>
            </a:xfrm>
            <a:prstGeom prst="ellipse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7" name="Oval 26"/>
            <p:cNvSpPr/>
            <p:nvPr/>
          </p:nvSpPr>
          <p:spPr>
            <a:xfrm>
              <a:off x="10122087" y="4582186"/>
              <a:ext cx="144000" cy="14400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8" name="Oval 27"/>
            <p:cNvSpPr/>
            <p:nvPr/>
          </p:nvSpPr>
          <p:spPr>
            <a:xfrm>
              <a:off x="10346266" y="4582186"/>
              <a:ext cx="144000" cy="144000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29" name="Oval 28"/>
          <p:cNvSpPr/>
          <p:nvPr/>
        </p:nvSpPr>
        <p:spPr>
          <a:xfrm>
            <a:off x="9843332" y="3800350"/>
            <a:ext cx="216000" cy="216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2" name="Group 1"/>
          <p:cNvGrpSpPr/>
          <p:nvPr/>
        </p:nvGrpSpPr>
        <p:grpSpPr>
          <a:xfrm>
            <a:off x="9217209" y="4348694"/>
            <a:ext cx="1269436" cy="148720"/>
            <a:chOff x="9212446" y="4348694"/>
            <a:chExt cx="1269436" cy="148720"/>
          </a:xfrm>
        </p:grpSpPr>
        <p:sp>
          <p:nvSpPr>
            <p:cNvPr id="31" name="Oval 30"/>
            <p:cNvSpPr/>
            <p:nvPr/>
          </p:nvSpPr>
          <p:spPr>
            <a:xfrm>
              <a:off x="9889524" y="4353414"/>
              <a:ext cx="144000" cy="144000"/>
            </a:xfrm>
            <a:prstGeom prst="ellipse">
              <a:avLst/>
            </a:prstGeom>
            <a:solidFill>
              <a:srgbClr val="00C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000"/>
            </a:p>
          </p:txBody>
        </p:sp>
        <p:sp>
          <p:nvSpPr>
            <p:cNvPr id="32" name="Oval 31"/>
            <p:cNvSpPr/>
            <p:nvPr/>
          </p:nvSpPr>
          <p:spPr>
            <a:xfrm>
              <a:off x="9665345" y="4353414"/>
              <a:ext cx="144000" cy="144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000"/>
            </a:p>
          </p:txBody>
        </p:sp>
        <p:sp>
          <p:nvSpPr>
            <p:cNvPr id="33" name="Oval 32"/>
            <p:cNvSpPr/>
            <p:nvPr/>
          </p:nvSpPr>
          <p:spPr>
            <a:xfrm>
              <a:off x="9441166" y="4353414"/>
              <a:ext cx="144000" cy="144000"/>
            </a:xfrm>
            <a:prstGeom prst="ellipse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000"/>
            </a:p>
          </p:txBody>
        </p:sp>
        <p:sp>
          <p:nvSpPr>
            <p:cNvPr id="34" name="Oval 33"/>
            <p:cNvSpPr/>
            <p:nvPr/>
          </p:nvSpPr>
          <p:spPr>
            <a:xfrm>
              <a:off x="10113703" y="4353414"/>
              <a:ext cx="144000" cy="14400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000"/>
            </a:p>
          </p:txBody>
        </p:sp>
        <p:sp>
          <p:nvSpPr>
            <p:cNvPr id="35" name="Oval 34"/>
            <p:cNvSpPr/>
            <p:nvPr/>
          </p:nvSpPr>
          <p:spPr>
            <a:xfrm>
              <a:off x="10337882" y="4353414"/>
              <a:ext cx="144000" cy="144000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000"/>
            </a:p>
          </p:txBody>
        </p:sp>
        <p:sp>
          <p:nvSpPr>
            <p:cNvPr id="36" name="Oval 35"/>
            <p:cNvSpPr/>
            <p:nvPr/>
          </p:nvSpPr>
          <p:spPr>
            <a:xfrm>
              <a:off x="9212446" y="4348694"/>
              <a:ext cx="144000" cy="144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000"/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9670339" y="4801475"/>
            <a:ext cx="816537" cy="148720"/>
            <a:chOff x="5916000" y="2480280"/>
            <a:chExt cx="816537" cy="148720"/>
          </a:xfrm>
        </p:grpSpPr>
        <p:sp>
          <p:nvSpPr>
            <p:cNvPr id="38" name="Oval 37"/>
            <p:cNvSpPr/>
            <p:nvPr/>
          </p:nvSpPr>
          <p:spPr>
            <a:xfrm>
              <a:off x="6138360" y="2480280"/>
              <a:ext cx="144000" cy="144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000"/>
            </a:p>
          </p:txBody>
        </p:sp>
        <p:sp>
          <p:nvSpPr>
            <p:cNvPr id="39" name="Oval 38"/>
            <p:cNvSpPr/>
            <p:nvPr/>
          </p:nvSpPr>
          <p:spPr>
            <a:xfrm>
              <a:off x="5916000" y="2485000"/>
              <a:ext cx="144000" cy="144000"/>
            </a:xfrm>
            <a:prstGeom prst="ellipse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000"/>
            </a:p>
          </p:txBody>
        </p:sp>
        <p:sp>
          <p:nvSpPr>
            <p:cNvPr id="40" name="Oval 39"/>
            <p:cNvSpPr/>
            <p:nvPr/>
          </p:nvSpPr>
          <p:spPr>
            <a:xfrm>
              <a:off x="6364358" y="2485000"/>
              <a:ext cx="144000" cy="144000"/>
            </a:xfrm>
            <a:prstGeom prst="ellipse">
              <a:avLst/>
            </a:prstGeom>
            <a:solidFill>
              <a:srgbClr val="00C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000"/>
            </a:p>
          </p:txBody>
        </p:sp>
        <p:sp>
          <p:nvSpPr>
            <p:cNvPr id="41" name="Oval 40"/>
            <p:cNvSpPr/>
            <p:nvPr/>
          </p:nvSpPr>
          <p:spPr>
            <a:xfrm>
              <a:off x="6588537" y="2485000"/>
              <a:ext cx="144000" cy="144000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000"/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9892699" y="5011238"/>
            <a:ext cx="589183" cy="147175"/>
            <a:chOff x="6007502" y="2914588"/>
            <a:chExt cx="589183" cy="147175"/>
          </a:xfrm>
        </p:grpSpPr>
        <p:sp>
          <p:nvSpPr>
            <p:cNvPr id="43" name="Oval 42"/>
            <p:cNvSpPr/>
            <p:nvPr/>
          </p:nvSpPr>
          <p:spPr>
            <a:xfrm>
              <a:off x="6230093" y="2914588"/>
              <a:ext cx="144000" cy="144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000"/>
            </a:p>
          </p:txBody>
        </p:sp>
        <p:sp>
          <p:nvSpPr>
            <p:cNvPr id="44" name="Oval 43"/>
            <p:cNvSpPr/>
            <p:nvPr/>
          </p:nvSpPr>
          <p:spPr>
            <a:xfrm>
              <a:off x="6007502" y="2917763"/>
              <a:ext cx="144000" cy="144000"/>
            </a:xfrm>
            <a:prstGeom prst="ellipse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000"/>
            </a:p>
          </p:txBody>
        </p:sp>
        <p:sp>
          <p:nvSpPr>
            <p:cNvPr id="45" name="Oval 44"/>
            <p:cNvSpPr/>
            <p:nvPr/>
          </p:nvSpPr>
          <p:spPr>
            <a:xfrm>
              <a:off x="6452685" y="2914588"/>
              <a:ext cx="144000" cy="14400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000"/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704650" y="863600"/>
            <a:ext cx="10093976" cy="1182554"/>
            <a:chOff x="9212446" y="4348694"/>
            <a:chExt cx="1269436" cy="148720"/>
          </a:xfrm>
        </p:grpSpPr>
        <p:sp>
          <p:nvSpPr>
            <p:cNvPr id="47" name="Oval 46"/>
            <p:cNvSpPr/>
            <p:nvPr/>
          </p:nvSpPr>
          <p:spPr>
            <a:xfrm>
              <a:off x="9889524" y="4353414"/>
              <a:ext cx="144000" cy="144000"/>
            </a:xfrm>
            <a:prstGeom prst="ellipse">
              <a:avLst/>
            </a:prstGeom>
            <a:solidFill>
              <a:srgbClr val="00C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000"/>
            </a:p>
          </p:txBody>
        </p:sp>
        <p:sp>
          <p:nvSpPr>
            <p:cNvPr id="48" name="Oval 47"/>
            <p:cNvSpPr/>
            <p:nvPr/>
          </p:nvSpPr>
          <p:spPr>
            <a:xfrm>
              <a:off x="9665345" y="4353414"/>
              <a:ext cx="144000" cy="144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000"/>
            </a:p>
          </p:txBody>
        </p:sp>
        <p:sp>
          <p:nvSpPr>
            <p:cNvPr id="49" name="Oval 48"/>
            <p:cNvSpPr/>
            <p:nvPr/>
          </p:nvSpPr>
          <p:spPr>
            <a:xfrm>
              <a:off x="9441166" y="4353414"/>
              <a:ext cx="144000" cy="144000"/>
            </a:xfrm>
            <a:prstGeom prst="ellipse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000"/>
            </a:p>
          </p:txBody>
        </p:sp>
        <p:sp>
          <p:nvSpPr>
            <p:cNvPr id="50" name="Oval 49"/>
            <p:cNvSpPr/>
            <p:nvPr/>
          </p:nvSpPr>
          <p:spPr>
            <a:xfrm>
              <a:off x="10113703" y="4353414"/>
              <a:ext cx="144000" cy="14400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000"/>
            </a:p>
          </p:txBody>
        </p:sp>
        <p:sp>
          <p:nvSpPr>
            <p:cNvPr id="51" name="Oval 50"/>
            <p:cNvSpPr/>
            <p:nvPr/>
          </p:nvSpPr>
          <p:spPr>
            <a:xfrm>
              <a:off x="10337882" y="4353414"/>
              <a:ext cx="144000" cy="144000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000"/>
            </a:p>
          </p:txBody>
        </p:sp>
        <p:sp>
          <p:nvSpPr>
            <p:cNvPr id="52" name="Oval 51"/>
            <p:cNvSpPr/>
            <p:nvPr/>
          </p:nvSpPr>
          <p:spPr>
            <a:xfrm>
              <a:off x="9212446" y="4348694"/>
              <a:ext cx="144000" cy="144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000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2950698" y="2699657"/>
            <a:ext cx="4713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/>
              <a:t>Ctrl + shift x ingrandire mantenendo proporzioni</a:t>
            </a:r>
          </a:p>
        </p:txBody>
      </p:sp>
      <p:sp>
        <p:nvSpPr>
          <p:cNvPr id="53" name="Oval 52"/>
          <p:cNvSpPr/>
          <p:nvPr/>
        </p:nvSpPr>
        <p:spPr>
          <a:xfrm>
            <a:off x="5709131" y="514546"/>
            <a:ext cx="1843130" cy="184313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54" name="Connettore 2 1"/>
          <p:cNvCxnSpPr/>
          <p:nvPr/>
        </p:nvCxnSpPr>
        <p:spPr>
          <a:xfrm flipH="1" flipV="1">
            <a:off x="3265325" y="3614891"/>
            <a:ext cx="4371186" cy="4182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47379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3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216015" y="0"/>
            <a:ext cx="12640826" cy="7496071"/>
          </a:xfrm>
          <a:prstGeom prst="rect">
            <a:avLst/>
          </a:prstGeom>
          <a:solidFill>
            <a:schemeClr val="tx1"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7500" y="2703728"/>
            <a:ext cx="10515600" cy="1688646"/>
          </a:xfrm>
          <a:prstGeom prst="rect">
            <a:avLst/>
          </a:prstGeo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7500" y="4445459"/>
            <a:ext cx="10515600" cy="150018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223055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4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216015" y="0"/>
            <a:ext cx="12640826" cy="7496071"/>
          </a:xfrm>
          <a:prstGeom prst="rect">
            <a:avLst/>
          </a:prstGeom>
          <a:solidFill>
            <a:schemeClr val="tx1"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7500" y="2703728"/>
            <a:ext cx="10515600" cy="1688646"/>
          </a:xfrm>
          <a:prstGeom prst="rect">
            <a:avLst/>
          </a:prstGeo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7500" y="4445459"/>
            <a:ext cx="10515600" cy="150018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387327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5_Section Header"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216015" y="0"/>
            <a:ext cx="12640826" cy="7496071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7500" y="2703728"/>
            <a:ext cx="10515600" cy="1688646"/>
          </a:xfrm>
          <a:prstGeom prst="rect">
            <a:avLst/>
          </a:prstGeo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7500" y="4445459"/>
            <a:ext cx="10515600" cy="150018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180185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0_Section Header">
    <p:bg>
      <p:bgPr>
        <a:blipFill dpi="0" rotWithShape="1">
          <a:blip r:embed="rId2">
            <a:alphaModFix amt="46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352425"/>
            <a:ext cx="12640826" cy="7496071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  <a:effectLst>
            <a:reflection blurRad="431800" stA="54000" endPos="650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7500" y="2703728"/>
            <a:ext cx="10515600" cy="1688646"/>
          </a:xfrm>
          <a:prstGeom prst="rect">
            <a:avLst/>
          </a:prstGeo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7500" y="4445459"/>
            <a:ext cx="10515600" cy="150018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910398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6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216015" y="0"/>
            <a:ext cx="12640826" cy="7496071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7500" y="2703728"/>
            <a:ext cx="10515600" cy="1688646"/>
          </a:xfrm>
          <a:prstGeom prst="rect">
            <a:avLst/>
          </a:prstGeo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7500" y="4445459"/>
            <a:ext cx="10515600" cy="150018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490620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7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216015" y="0"/>
            <a:ext cx="12640826" cy="7496071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7500" y="2703728"/>
            <a:ext cx="10515600" cy="1688646"/>
          </a:xfrm>
          <a:prstGeom prst="rect">
            <a:avLst/>
          </a:prstGeo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7500" y="4445459"/>
            <a:ext cx="10515600" cy="150018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25550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9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216015" y="0"/>
            <a:ext cx="12640826" cy="7496071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7500" y="2703728"/>
            <a:ext cx="10515600" cy="1688646"/>
          </a:xfrm>
          <a:prstGeom prst="rect">
            <a:avLst/>
          </a:prstGeo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7500" y="4445459"/>
            <a:ext cx="10515600" cy="150018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304122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90500" y="639762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C21765-A1F4-4130-A95C-C43238564F97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85959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64" r:id="rId3"/>
    <p:sldLayoutId id="2147483665" r:id="rId4"/>
    <p:sldLayoutId id="2147483666" r:id="rId5"/>
    <p:sldLayoutId id="2147483673" r:id="rId6"/>
    <p:sldLayoutId id="2147483667" r:id="rId7"/>
    <p:sldLayoutId id="2147483668" r:id="rId8"/>
    <p:sldLayoutId id="2147483672" r:id="rId9"/>
    <p:sldLayoutId id="2147483669" r:id="rId10"/>
    <p:sldLayoutId id="2147483650" r:id="rId11"/>
    <p:sldLayoutId id="2147483670" r:id="rId12"/>
    <p:sldLayoutId id="2147483662" r:id="rId13"/>
    <p:sldLayoutId id="2147483652" r:id="rId14"/>
    <p:sldLayoutId id="2147483653" r:id="rId15"/>
    <p:sldLayoutId id="2147483655" r:id="rId16"/>
    <p:sldLayoutId id="2147483656" r:id="rId17"/>
    <p:sldLayoutId id="2147483657" r:id="rId18"/>
    <p:sldLayoutId id="2147483658" r:id="rId19"/>
    <p:sldLayoutId id="2147483659" r:id="rId20"/>
    <p:sldLayoutId id="2147483654" r:id="rId21"/>
    <p:sldLayoutId id="2147483660" r:id="rId2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sv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2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2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2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4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eyDi/STN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2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41270" y="2086667"/>
            <a:ext cx="2909455" cy="987743"/>
          </a:xfrm>
        </p:spPr>
        <p:txBody>
          <a:bodyPr/>
          <a:lstStyle/>
          <a:p>
            <a:r>
              <a:rPr lang="en-US" b="1" dirty="0">
                <a:latin typeface="+mj-lt"/>
              </a:rPr>
              <a:t>STN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410713" y="3849204"/>
            <a:ext cx="5447071" cy="462224"/>
          </a:xfrm>
        </p:spPr>
        <p:txBody>
          <a:bodyPr/>
          <a:lstStyle/>
          <a:p>
            <a:r>
              <a:rPr lang="en-US" dirty="0" err="1"/>
              <a:t>Sistemi</a:t>
            </a:r>
            <a:r>
              <a:rPr lang="en-US" dirty="0"/>
              <a:t> </a:t>
            </a:r>
            <a:r>
              <a:rPr lang="en-US" dirty="0" err="1"/>
              <a:t>complessi</a:t>
            </a:r>
            <a:r>
              <a:rPr lang="en-US" dirty="0"/>
              <a:t>: </a:t>
            </a:r>
            <a:r>
              <a:rPr lang="en-US" dirty="0" err="1"/>
              <a:t>Modelli</a:t>
            </a:r>
            <a:r>
              <a:rPr lang="en-US" dirty="0"/>
              <a:t> e </a:t>
            </a:r>
            <a:r>
              <a:rPr lang="en-US" dirty="0" err="1"/>
              <a:t>Simulazione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97000"/>
                    </a14:imgEffect>
                    <a14:imgEffect>
                      <a14:brightnessContrast bright="12000" contrast="8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218" y="64873"/>
            <a:ext cx="1333500" cy="1438186"/>
          </a:xfrm>
          <a:prstGeom prst="rect">
            <a:avLst/>
          </a:prstGeom>
        </p:spPr>
      </p:pic>
      <p:sp>
        <p:nvSpPr>
          <p:cNvPr id="5" name="Subtitle 2"/>
          <p:cNvSpPr txBox="1">
            <a:spLocks/>
          </p:cNvSpPr>
          <p:nvPr/>
        </p:nvSpPr>
        <p:spPr>
          <a:xfrm>
            <a:off x="1524000" y="114053"/>
            <a:ext cx="5447071" cy="1438186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  <a:spcBef>
                <a:spcPts val="500"/>
              </a:spcBef>
            </a:pPr>
            <a:r>
              <a:rPr lang="en-US" sz="1600" dirty="0"/>
              <a:t>Università </a:t>
            </a:r>
            <a:r>
              <a:rPr lang="en-US" sz="1600" dirty="0" err="1"/>
              <a:t>degli</a:t>
            </a:r>
            <a:r>
              <a:rPr lang="en-US" sz="1600" dirty="0"/>
              <a:t> </a:t>
            </a:r>
            <a:r>
              <a:rPr lang="en-US" sz="1600" dirty="0" err="1"/>
              <a:t>Studi</a:t>
            </a:r>
            <a:r>
              <a:rPr lang="en-US" sz="1600" dirty="0"/>
              <a:t> di Milano Bicocca</a:t>
            </a:r>
            <a:endParaRPr lang="en-US" sz="1600" b="1" dirty="0"/>
          </a:p>
          <a:p>
            <a:pPr algn="l">
              <a:lnSpc>
                <a:spcPct val="150000"/>
              </a:lnSpc>
              <a:spcBef>
                <a:spcPts val="500"/>
              </a:spcBef>
            </a:pPr>
            <a:r>
              <a:rPr lang="en-US" sz="1600" b="1" dirty="0" err="1"/>
              <a:t>Dipartimento</a:t>
            </a:r>
            <a:r>
              <a:rPr lang="en-US" sz="1600" b="1" dirty="0"/>
              <a:t> di </a:t>
            </a:r>
            <a:r>
              <a:rPr lang="en-US" sz="1600" b="1" dirty="0" err="1"/>
              <a:t>Informatica</a:t>
            </a:r>
            <a:r>
              <a:rPr lang="en-US" sz="1600" b="1" dirty="0"/>
              <a:t>, </a:t>
            </a:r>
            <a:r>
              <a:rPr lang="en-US" sz="1600" b="1" dirty="0" err="1"/>
              <a:t>Sistemistica</a:t>
            </a:r>
            <a:r>
              <a:rPr lang="en-US" sz="1600" b="1" dirty="0"/>
              <a:t> e </a:t>
            </a:r>
            <a:r>
              <a:rPr lang="en-US" sz="1600" b="1" dirty="0" err="1"/>
              <a:t>Comunicazione</a:t>
            </a:r>
            <a:endParaRPr lang="en-US" sz="1600" b="1" dirty="0"/>
          </a:p>
          <a:p>
            <a:pPr algn="l">
              <a:lnSpc>
                <a:spcPct val="150000"/>
              </a:lnSpc>
              <a:spcBef>
                <a:spcPts val="500"/>
              </a:spcBef>
            </a:pPr>
            <a:r>
              <a:rPr lang="en-US" sz="1600" b="1" dirty="0"/>
              <a:t>Corso di Laurea Magistrale in Informatica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778531" y="4467713"/>
            <a:ext cx="304448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Report finale di:</a:t>
            </a:r>
          </a:p>
          <a:p>
            <a:pPr algn="r"/>
            <a:r>
              <a:rPr lang="en-US" dirty="0">
                <a:solidFill>
                  <a:schemeClr val="bg1"/>
                </a:solidFill>
              </a:rPr>
              <a:t>Lidia </a:t>
            </a:r>
            <a:r>
              <a:rPr lang="en-US" dirty="0" err="1">
                <a:solidFill>
                  <a:schemeClr val="bg1"/>
                </a:solidFill>
              </a:rPr>
              <a:t>Alecci</a:t>
            </a:r>
            <a:r>
              <a:rPr lang="en-US" dirty="0">
                <a:solidFill>
                  <a:schemeClr val="bg1"/>
                </a:solidFill>
              </a:rPr>
              <a:t> - </a:t>
            </a:r>
          </a:p>
          <a:p>
            <a:pPr algn="r"/>
            <a:r>
              <a:rPr lang="en-US" dirty="0">
                <a:solidFill>
                  <a:schemeClr val="bg1"/>
                </a:solidFill>
              </a:rPr>
              <a:t>	Andrea </a:t>
            </a:r>
            <a:r>
              <a:rPr lang="en-US" dirty="0" err="1">
                <a:solidFill>
                  <a:schemeClr val="bg1"/>
                </a:solidFill>
              </a:rPr>
              <a:t>Guzzo</a:t>
            </a:r>
            <a:r>
              <a:rPr lang="en-US" dirty="0">
                <a:solidFill>
                  <a:schemeClr val="bg1"/>
                </a:solidFill>
              </a:rPr>
              <a:t> - 761818</a:t>
            </a:r>
          </a:p>
          <a:p>
            <a:pPr algn="r"/>
            <a:r>
              <a:rPr lang="en-US" dirty="0">
                <a:solidFill>
                  <a:schemeClr val="bg1"/>
                </a:solidFill>
              </a:rPr>
              <a:t>Vittorio Maggio - </a:t>
            </a:r>
          </a:p>
          <a:p>
            <a:pPr algn="r"/>
            <a:r>
              <a:rPr lang="en-US" dirty="0">
                <a:solidFill>
                  <a:schemeClr val="bg1"/>
                </a:solidFill>
              </a:rPr>
              <a:t>Manuel </a:t>
            </a:r>
            <a:r>
              <a:rPr lang="en-US" dirty="0" err="1">
                <a:solidFill>
                  <a:schemeClr val="bg1"/>
                </a:solidFill>
              </a:rPr>
              <a:t>Zanaboni</a:t>
            </a:r>
            <a:r>
              <a:rPr lang="en-US" dirty="0">
                <a:solidFill>
                  <a:schemeClr val="bg1"/>
                </a:solidFill>
              </a:rPr>
              <a:t> -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857784" y="6232729"/>
            <a:ext cx="2965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Anno </a:t>
            </a:r>
            <a:r>
              <a:rPr lang="en-US" dirty="0" err="1">
                <a:solidFill>
                  <a:schemeClr val="bg1"/>
                </a:solidFill>
              </a:rPr>
              <a:t>accademico</a:t>
            </a:r>
            <a:r>
              <a:rPr lang="en-US" dirty="0">
                <a:solidFill>
                  <a:schemeClr val="bg1"/>
                </a:solidFill>
              </a:rPr>
              <a:t>: 2019-2020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238F5CC1-0B09-234A-84DD-DFD791AE1E67}"/>
              </a:ext>
            </a:extLst>
          </p:cNvPr>
          <p:cNvSpPr txBox="1">
            <a:spLocks/>
          </p:cNvSpPr>
          <p:nvPr/>
        </p:nvSpPr>
        <p:spPr>
          <a:xfrm>
            <a:off x="3372463" y="3230695"/>
            <a:ext cx="5447071" cy="462224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Spreading Tweets News Project</a:t>
            </a:r>
          </a:p>
        </p:txBody>
      </p:sp>
    </p:spTree>
    <p:extLst>
      <p:ext uri="{BB962C8B-B14F-4D97-AF65-F5344CB8AC3E}">
        <p14:creationId xmlns:p14="http://schemas.microsoft.com/office/powerpoint/2010/main" val="17701963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Modello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21765-A1F4-4130-A95C-C43238564F97}" type="slidenum">
              <a:rPr lang="it-IT" smtClean="0"/>
              <a:t>10</a:t>
            </a:fld>
            <a:endParaRPr lang="it-IT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>
                <a:solidFill>
                  <a:srgbClr val="7030A0"/>
                </a:solidFill>
              </a:rPr>
              <a:t>Soluzione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 err="1">
                <a:solidFill>
                  <a:srgbClr val="7030A0"/>
                </a:solidFill>
              </a:rPr>
              <a:t>proposta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5BCCD5E-5603-7141-9ED9-29E3F67251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7100" y="1806082"/>
            <a:ext cx="5257800" cy="521967"/>
          </a:xfrm>
        </p:spPr>
        <p:txBody>
          <a:bodyPr anchor="t"/>
          <a:lstStyle/>
          <a:p>
            <a:pPr marL="0" indent="0" algn="ctr">
              <a:buNone/>
            </a:pPr>
            <a:r>
              <a:rPr lang="it-IT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SOIL</a:t>
            </a:r>
          </a:p>
          <a:p>
            <a:endParaRPr lang="it-IT" sz="2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025" name="Picture 1" descr="page16image46826720">
            <a:extLst>
              <a:ext uri="{FF2B5EF4-FFF2-40B4-BE49-F238E27FC236}">
                <a16:creationId xmlns:a16="http://schemas.microsoft.com/office/drawing/2014/main" id="{E24A218B-543A-D844-9FA2-26898BA96E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608180"/>
            <a:ext cx="5043055" cy="3234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93F5A4C-89F7-6C4C-9D05-FECEBFBDBBAE}"/>
              </a:ext>
            </a:extLst>
          </p:cNvPr>
          <p:cNvSpPr/>
          <p:nvPr/>
        </p:nvSpPr>
        <p:spPr>
          <a:xfrm>
            <a:off x="6591300" y="3048724"/>
            <a:ext cx="5600700" cy="2814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Agenti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Simulazione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Topologia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SEI Model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Configurazione (probabilità)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GEXF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CBA41646-E475-9444-BC5A-3E9010CBEB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663771" y="6428297"/>
            <a:ext cx="370657" cy="36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8207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app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21765-A1F4-4130-A95C-C43238564F97}" type="slidenum">
              <a:rPr lang="it-IT" smtClean="0"/>
              <a:t>11</a:t>
            </a:fld>
            <a:endParaRPr lang="it-IT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>
                <a:solidFill>
                  <a:srgbClr val="7030A0"/>
                </a:solidFill>
              </a:rPr>
              <a:t>Soluzione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 err="1">
                <a:solidFill>
                  <a:srgbClr val="7030A0"/>
                </a:solidFill>
              </a:rPr>
              <a:t>proposta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E40E8F2-EB0B-F54F-A26F-C333EF1F7F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718" y="2113713"/>
            <a:ext cx="7086600" cy="3251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4A651E5-DCAA-8B44-91B5-D7E76F6E40A7}"/>
              </a:ext>
            </a:extLst>
          </p:cNvPr>
          <p:cNvSpPr/>
          <p:nvPr/>
        </p:nvSpPr>
        <p:spPr>
          <a:xfrm>
            <a:off x="7479509" y="2113713"/>
            <a:ext cx="4450773" cy="37379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it-IT" sz="20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Streamlit</a:t>
            </a:r>
            <a:r>
              <a:rPr lang="it-IT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it-IT" sz="20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app</a:t>
            </a:r>
            <a:endParaRPr lang="it-IT" sz="2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>
              <a:lnSpc>
                <a:spcPct val="150000"/>
              </a:lnSpc>
            </a:pPr>
            <a:endParaRPr lang="it-IT" sz="2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Dashboard web configurabile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Facilità nel creare e lanciare esperimenti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Interpretazione dei risultati più veloce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Utilizzabile su un server più potente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358CFD52-09EA-744E-B246-01F3E95B76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663771" y="6428297"/>
            <a:ext cx="370657" cy="36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6858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Assunzioni</a:t>
            </a:r>
            <a:r>
              <a:rPr lang="en-US" dirty="0"/>
              <a:t> e </a:t>
            </a:r>
            <a:r>
              <a:rPr lang="en-US" dirty="0" err="1"/>
              <a:t>grafi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21765-A1F4-4130-A95C-C43238564F97}" type="slidenum">
              <a:rPr lang="it-IT" smtClean="0"/>
              <a:t>12</a:t>
            </a:fld>
            <a:endParaRPr lang="it-IT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>
                <a:solidFill>
                  <a:srgbClr val="00B050"/>
                </a:solidFill>
              </a:rPr>
              <a:t>Risultati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0977A1D-B276-624E-8171-C99691364F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6143" y="1800605"/>
            <a:ext cx="5286112" cy="4582729"/>
          </a:xfrm>
        </p:spPr>
        <p:txBody>
          <a:bodyPr anchor="t"/>
          <a:lstStyle/>
          <a:p>
            <a:pPr marL="0" indent="0" algn="ctr">
              <a:buNone/>
            </a:pPr>
            <a:endParaRPr lang="it-IT" sz="2000" dirty="0"/>
          </a:p>
          <a:p>
            <a:r>
              <a:rPr lang="it-IT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Opinion leader ha influenza maggiore sui Bot</a:t>
            </a:r>
          </a:p>
          <a:p>
            <a:endParaRPr lang="it-IT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it-IT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 Bot hanno un’influenza più sparsa (ampia)</a:t>
            </a:r>
          </a:p>
          <a:p>
            <a:endParaRPr lang="it-IT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it-IT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Probabilità di infezione tra utente è molto bassa</a:t>
            </a:r>
          </a:p>
          <a:p>
            <a:endParaRPr lang="it-IT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it-IT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Probabilità di azione di un utente (</a:t>
            </a:r>
            <a:r>
              <a:rPr lang="it-IT" sz="2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retweet</a:t>
            </a:r>
            <a:r>
              <a:rPr lang="it-IT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commento) è bassa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740A93D-835D-5B42-BBB4-DE8F10CF88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0621" y="2757841"/>
            <a:ext cx="4085218" cy="981472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6F358F4F-7046-FF40-BB82-561146535A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663771" y="6428297"/>
            <a:ext cx="370657" cy="36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3436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Simulazioni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21765-A1F4-4130-A95C-C43238564F97}" type="slidenum">
              <a:rPr lang="it-IT" smtClean="0"/>
              <a:t>13</a:t>
            </a:fld>
            <a:endParaRPr lang="it-IT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>
                <a:solidFill>
                  <a:srgbClr val="00B050"/>
                </a:solidFill>
              </a:rPr>
              <a:t>Risultati</a:t>
            </a:r>
            <a:endParaRPr lang="en-US" dirty="0">
              <a:solidFill>
                <a:srgbClr val="00B050"/>
              </a:solidFill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98DB860D-5402-184A-A3D8-D95078A2D4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663771" y="6428297"/>
            <a:ext cx="370657" cy="36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3575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Considerazioni</a:t>
            </a:r>
            <a:r>
              <a:rPr lang="en-US" dirty="0"/>
              <a:t> </a:t>
            </a:r>
            <a:r>
              <a:rPr lang="en-US" dirty="0" err="1"/>
              <a:t>finali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21765-A1F4-4130-A95C-C43238564F97}" type="slidenum">
              <a:rPr lang="it-IT" smtClean="0"/>
              <a:t>14</a:t>
            </a:fld>
            <a:endParaRPr lang="it-IT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/>
              <a:t>Conclusioni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DB1FAF1-B51C-1C4B-8CD0-74F4FE606CCC}"/>
              </a:ext>
            </a:extLst>
          </p:cNvPr>
          <p:cNvSpPr txBox="1">
            <a:spLocks/>
          </p:cNvSpPr>
          <p:nvPr/>
        </p:nvSpPr>
        <p:spPr>
          <a:xfrm>
            <a:off x="6591300" y="1657213"/>
            <a:ext cx="5257800" cy="1266097"/>
          </a:xfrm>
          <a:prstGeom prst="rect">
            <a:avLst/>
          </a:prstGeom>
        </p:spPr>
        <p:txBody>
          <a:bodyPr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endParaRPr lang="it-IT" sz="2400" dirty="0"/>
          </a:p>
          <a:p>
            <a:pPr marL="0" indent="0" algn="ctr">
              <a:buNone/>
            </a:pPr>
            <a:r>
              <a:rPr lang="it-IT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Problemi riscontrati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E52A070-5427-4F48-BFB0-ABFF1E98200E}"/>
              </a:ext>
            </a:extLst>
          </p:cNvPr>
          <p:cNvSpPr/>
          <p:nvPr/>
        </p:nvSpPr>
        <p:spPr>
          <a:xfrm>
            <a:off x="495300" y="2961738"/>
            <a:ext cx="5600700" cy="32762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Posizionamento secondo </a:t>
            </a:r>
            <a:r>
              <a:rPr lang="it-IT" sz="20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Betweenness</a:t>
            </a:r>
            <a:r>
              <a:rPr lang="it-IT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 </a:t>
            </a:r>
            <a:r>
              <a:rPr lang="it-IT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configurazione migliore (utenti infetti o esposti superano non infetti)</a:t>
            </a:r>
            <a:endParaRPr lang="it-IT" sz="2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Infezione dei bot</a:t>
            </a:r>
            <a:r>
              <a:rPr lang="it-IT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cambia a seconda del loro posizionamento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Tempo di esposizione: ?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Evoluzione: ?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9EBC59B-A44D-8B43-B881-A2265A6DB5CC}"/>
              </a:ext>
            </a:extLst>
          </p:cNvPr>
          <p:cNvSpPr/>
          <p:nvPr/>
        </p:nvSpPr>
        <p:spPr>
          <a:xfrm>
            <a:off x="6591300" y="2961738"/>
            <a:ext cx="5600700" cy="2814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Problemi nel reperire dati di valutazione realistici (da </a:t>
            </a:r>
            <a:r>
              <a:rPr lang="it-IT" sz="20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twitter</a:t>
            </a:r>
            <a:r>
              <a:rPr lang="it-IT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</a:p>
          <a:p>
            <a:pPr>
              <a:lnSpc>
                <a:spcPct val="150000"/>
              </a:lnSpc>
            </a:pPr>
            <a:endParaRPr lang="it-IT" sz="2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Problemi computazionali su grandi grafi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sz="2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Documentazione di SOIL e </a:t>
            </a:r>
            <a:r>
              <a:rPr lang="it-IT" sz="20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webapp</a:t>
            </a:r>
            <a:endParaRPr lang="it-IT" sz="2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5C83BE8-326D-464C-B080-3673C98FE053}"/>
              </a:ext>
            </a:extLst>
          </p:cNvPr>
          <p:cNvSpPr txBox="1">
            <a:spLocks/>
          </p:cNvSpPr>
          <p:nvPr/>
        </p:nvSpPr>
        <p:spPr>
          <a:xfrm>
            <a:off x="457200" y="1657212"/>
            <a:ext cx="5257800" cy="1266097"/>
          </a:xfrm>
          <a:prstGeom prst="rect">
            <a:avLst/>
          </a:prstGeom>
        </p:spPr>
        <p:txBody>
          <a:bodyPr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endParaRPr lang="it-IT" sz="2400" dirty="0"/>
          </a:p>
          <a:p>
            <a:pPr marL="0" indent="0" algn="ctr">
              <a:buNone/>
            </a:pPr>
            <a:r>
              <a:rPr lang="it-IT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Risultati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CBEC4E0F-59B7-8A49-8670-64246740C1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663771" y="6428297"/>
            <a:ext cx="370657" cy="36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7027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Sviluppi</a:t>
            </a:r>
            <a:r>
              <a:rPr lang="en-US" dirty="0"/>
              <a:t> </a:t>
            </a:r>
            <a:r>
              <a:rPr lang="en-US" dirty="0" err="1"/>
              <a:t>futuri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21765-A1F4-4130-A95C-C43238564F97}" type="slidenum">
              <a:rPr lang="it-IT" smtClean="0"/>
              <a:t>15</a:t>
            </a:fld>
            <a:endParaRPr lang="it-IT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/>
              <a:t>Conclusioni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1D2BA51-F8CE-794C-AC6D-AF28F9318C50}"/>
              </a:ext>
            </a:extLst>
          </p:cNvPr>
          <p:cNvSpPr txBox="1">
            <a:spLocks/>
          </p:cNvSpPr>
          <p:nvPr/>
        </p:nvSpPr>
        <p:spPr>
          <a:xfrm>
            <a:off x="6591300" y="1657213"/>
            <a:ext cx="5257800" cy="1266097"/>
          </a:xfrm>
          <a:prstGeom prst="rect">
            <a:avLst/>
          </a:prstGeom>
        </p:spPr>
        <p:txBody>
          <a:bodyPr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endParaRPr lang="it-IT" sz="2400" dirty="0"/>
          </a:p>
          <a:p>
            <a:pPr marL="0" indent="0" algn="ctr">
              <a:buNone/>
            </a:pPr>
            <a:r>
              <a:rPr lang="it-IT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Area applicativa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B9984B8-101D-104B-A490-3C49C0855E69}"/>
              </a:ext>
            </a:extLst>
          </p:cNvPr>
          <p:cNvSpPr/>
          <p:nvPr/>
        </p:nvSpPr>
        <p:spPr>
          <a:xfrm>
            <a:off x="495300" y="2961738"/>
            <a:ext cx="5600700" cy="2814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Arricchimento modellazione utenti </a:t>
            </a:r>
            <a:r>
              <a:rPr lang="it-IT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(caratteristiche specifiche per utente aggiuntive)</a:t>
            </a:r>
            <a:endParaRPr lang="it-IT" sz="2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Riscontro con dati reali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Caratterizzazione dei contenuti </a:t>
            </a:r>
            <a:r>
              <a:rPr lang="it-IT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(tipologie)</a:t>
            </a:r>
            <a:endParaRPr lang="it-IT" sz="2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Informazioni di contesto (ambiente)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Test con nuovi modelli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FE5F66D-6577-A847-A635-FE0DB224B393}"/>
              </a:ext>
            </a:extLst>
          </p:cNvPr>
          <p:cNvSpPr/>
          <p:nvPr/>
        </p:nvSpPr>
        <p:spPr>
          <a:xfrm>
            <a:off x="6591300" y="2961738"/>
            <a:ext cx="5600700" cy="18912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Miglioramento UX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Incremento performance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Deploy</a:t>
            </a:r>
            <a:r>
              <a:rPr lang="it-IT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dell’applicazione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Aggiornamento codice e </a:t>
            </a:r>
            <a:r>
              <a:rPr lang="it-IT" sz="2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repository</a:t>
            </a:r>
            <a:endParaRPr lang="it-IT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AE772F8-49FC-4A47-A1B7-FC6E12501603}"/>
              </a:ext>
            </a:extLst>
          </p:cNvPr>
          <p:cNvSpPr txBox="1">
            <a:spLocks/>
          </p:cNvSpPr>
          <p:nvPr/>
        </p:nvSpPr>
        <p:spPr>
          <a:xfrm>
            <a:off x="457200" y="1657212"/>
            <a:ext cx="5257800" cy="1266097"/>
          </a:xfrm>
          <a:prstGeom prst="rect">
            <a:avLst/>
          </a:prstGeom>
        </p:spPr>
        <p:txBody>
          <a:bodyPr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endParaRPr lang="it-IT" sz="2400" dirty="0"/>
          </a:p>
          <a:p>
            <a:pPr marL="0" indent="0" algn="ctr">
              <a:buNone/>
            </a:pPr>
            <a:r>
              <a:rPr lang="it-IT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Area modellistica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9E4325F5-D2F6-6B48-BD64-481C7DD17E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663771" y="6428297"/>
            <a:ext cx="370657" cy="36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7115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Grazie</a:t>
            </a:r>
            <a:r>
              <a:rPr lang="en-US" dirty="0"/>
              <a:t>!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97000"/>
                    </a14:imgEffect>
                    <a14:imgEffect>
                      <a14:brightnessContrast bright="12000" contrast="8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4209" y="6256420"/>
            <a:ext cx="557790" cy="601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9493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05018" y="1990368"/>
            <a:ext cx="7360315" cy="3945428"/>
          </a:xfrm>
        </p:spPr>
        <p:txBody>
          <a:bodyPr anchor="t"/>
          <a:lstStyle/>
          <a:p>
            <a:pPr marL="0" indent="0" algn="ctr">
              <a:buNone/>
            </a:pPr>
            <a:endParaRPr lang="en-GB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GB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Introduzione</a:t>
            </a:r>
            <a:endParaRPr lang="en-GB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GB" dirty="0" err="1">
                <a:solidFill>
                  <a:schemeClr val="tx1">
                    <a:lumMod val="65000"/>
                    <a:lumOff val="35000"/>
                  </a:schemeClr>
                </a:solidFill>
                <a:cs typeface="Calibri"/>
              </a:rPr>
              <a:t>Soluzione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  <a:cs typeface="Calibri"/>
              </a:rPr>
              <a:t> </a:t>
            </a:r>
            <a:r>
              <a:rPr lang="en-GB" dirty="0" err="1">
                <a:solidFill>
                  <a:schemeClr val="tx1">
                    <a:lumMod val="65000"/>
                    <a:lumOff val="35000"/>
                  </a:schemeClr>
                </a:solidFill>
                <a:cs typeface="Calibri"/>
              </a:rPr>
              <a:t>proposta</a:t>
            </a:r>
            <a:endParaRPr lang="en-GB" dirty="0">
              <a:solidFill>
                <a:schemeClr val="tx1">
                  <a:lumMod val="65000"/>
                  <a:lumOff val="35000"/>
                </a:schemeClr>
              </a:solidFill>
              <a:cs typeface="Calibri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GB" dirty="0" err="1">
                <a:solidFill>
                  <a:schemeClr val="tx1">
                    <a:lumMod val="65000"/>
                    <a:lumOff val="35000"/>
                  </a:schemeClr>
                </a:solidFill>
                <a:cs typeface="Calibri"/>
              </a:rPr>
              <a:t>Risultati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  <a:cs typeface="Calibri"/>
              </a:rPr>
              <a:t> e </a:t>
            </a:r>
            <a:r>
              <a:rPr lang="en-GB" dirty="0" err="1">
                <a:solidFill>
                  <a:schemeClr val="tx1">
                    <a:lumMod val="65000"/>
                    <a:lumOff val="35000"/>
                  </a:schemeClr>
                </a:solidFill>
                <a:cs typeface="Calibri"/>
              </a:rPr>
              <a:t>simulazioni</a:t>
            </a:r>
            <a:endParaRPr lang="en-GB" dirty="0">
              <a:solidFill>
                <a:schemeClr val="tx1">
                  <a:lumMod val="65000"/>
                  <a:lumOff val="35000"/>
                </a:schemeClr>
              </a:solidFill>
              <a:cs typeface="Calibri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GB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Conclusione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e </a:t>
            </a:r>
            <a:r>
              <a:rPr lang="en-GB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sviluppi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GB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futuri</a:t>
            </a:r>
            <a:endParaRPr lang="en-GB" dirty="0">
              <a:solidFill>
                <a:schemeClr val="tx1">
                  <a:lumMod val="65000"/>
                  <a:lumOff val="35000"/>
                </a:schemeClr>
              </a:solidFill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21765-A1F4-4130-A95C-C43238564F97}" type="slidenum">
              <a:rPr lang="it-IT" smtClean="0"/>
              <a:t>2</a:t>
            </a:fld>
            <a:endParaRPr lang="it-IT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t-IT" dirty="0">
                <a:solidFill>
                  <a:srgbClr val="0070C0"/>
                </a:solidFill>
              </a:rPr>
              <a:t>Introduzione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6136E4AF-B5F4-AA42-BF3A-E94EC4BF4A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663771" y="6428297"/>
            <a:ext cx="370657" cy="36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0608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Domande</a:t>
            </a:r>
            <a:r>
              <a:rPr lang="en-US" dirty="0"/>
              <a:t> di </a:t>
            </a:r>
            <a:r>
              <a:rPr lang="en-US" dirty="0" err="1"/>
              <a:t>ricerca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21765-A1F4-4130-A95C-C43238564F97}" type="slidenum">
              <a:rPr lang="it-IT" smtClean="0"/>
              <a:t>3</a:t>
            </a:fld>
            <a:endParaRPr lang="it-IT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>
                <a:solidFill>
                  <a:srgbClr val="0070C0"/>
                </a:solidFill>
              </a:rPr>
              <a:t>Introduzione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C3F164F-28F5-CC4A-BE00-B1C9EB0B91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2467" y="1765080"/>
            <a:ext cx="10311333" cy="4392966"/>
          </a:xfrm>
        </p:spPr>
        <p:txBody>
          <a:bodyPr anchor="t"/>
          <a:lstStyle/>
          <a:p>
            <a:pPr marL="0" indent="0" algn="ctr">
              <a:buNone/>
            </a:pPr>
            <a:endParaRPr lang="it-IT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it-IT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Studio della diffusione di contenuti all’interno di una rete sociale (</a:t>
            </a:r>
            <a:r>
              <a:rPr lang="it-IT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Twitter</a:t>
            </a:r>
            <a:r>
              <a:rPr lang="it-IT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).</a:t>
            </a:r>
          </a:p>
          <a:p>
            <a:endParaRPr lang="it-IT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it-IT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Quante persone visualizzano una notizia all’interno di una rete? È possibile tracciare l’evoluzione?</a:t>
            </a:r>
          </a:p>
          <a:p>
            <a:endParaRPr lang="it-IT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it-IT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Come dei contenuti si diffondo in base alla configurazione della rete e al tempo di esposizione?</a:t>
            </a:r>
          </a:p>
          <a:p>
            <a:endParaRPr lang="it-IT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C7B1E224-D874-6C4E-8313-59C4BA3F6F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663771" y="6428297"/>
            <a:ext cx="370657" cy="36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1793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31002"/>
            <a:ext cx="10515600" cy="749300"/>
          </a:xfrm>
        </p:spPr>
        <p:txBody>
          <a:bodyPr/>
          <a:lstStyle/>
          <a:p>
            <a:r>
              <a:rPr lang="en-US" dirty="0" err="1"/>
              <a:t>Soluzione</a:t>
            </a:r>
            <a:r>
              <a:rPr lang="en-US" dirty="0"/>
              <a:t> </a:t>
            </a:r>
            <a:r>
              <a:rPr lang="en-US" dirty="0" err="1"/>
              <a:t>proposta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342900" y="6368344"/>
            <a:ext cx="2743200" cy="365125"/>
          </a:xfrm>
        </p:spPr>
        <p:txBody>
          <a:bodyPr/>
          <a:lstStyle/>
          <a:p>
            <a:fld id="{DFC21765-A1F4-4130-A95C-C43238564F97}" type="slidenum">
              <a:rPr lang="it-IT" smtClean="0"/>
              <a:t>4</a:t>
            </a:fld>
            <a:endParaRPr lang="it-IT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3805018" y="1000790"/>
            <a:ext cx="4581964" cy="304800"/>
          </a:xfrm>
        </p:spPr>
        <p:txBody>
          <a:bodyPr/>
          <a:lstStyle/>
          <a:p>
            <a:r>
              <a:rPr lang="en-US" dirty="0" err="1">
                <a:solidFill>
                  <a:srgbClr val="0070C0"/>
                </a:solidFill>
              </a:rPr>
              <a:t>Introduzione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0A02A61-9FE6-9644-9363-72AAF8414B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6143" y="1610254"/>
            <a:ext cx="10397924" cy="2571454"/>
          </a:xfrm>
        </p:spPr>
        <p:txBody>
          <a:bodyPr anchor="t"/>
          <a:lstStyle/>
          <a:p>
            <a:pPr>
              <a:lnSpc>
                <a:spcPct val="150000"/>
              </a:lnSpc>
            </a:pPr>
            <a:r>
              <a:rPr lang="it-IT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Costruzione di una rete sociale (basandoci sui dati di </a:t>
            </a:r>
            <a:r>
              <a:rPr lang="it-IT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Twitter</a:t>
            </a:r>
            <a:r>
              <a:rPr lang="it-IT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it-IT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Classificazione dei nodi in base agli utenti (Opinion Leader, Bot, Utenti tradizionali)</a:t>
            </a:r>
          </a:p>
          <a:p>
            <a:pPr>
              <a:lnSpc>
                <a:spcPct val="150000"/>
              </a:lnSpc>
            </a:pPr>
            <a:r>
              <a:rPr lang="it-IT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Sistema di simulazione multi agente basato su SOIL e modelli epidemiologici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02D8E1A-DC5B-EC45-82D6-3199E53E60AD}"/>
              </a:ext>
            </a:extLst>
          </p:cNvPr>
          <p:cNvSpPr/>
          <p:nvPr/>
        </p:nvSpPr>
        <p:spPr>
          <a:xfrm>
            <a:off x="2081561" y="4486372"/>
            <a:ext cx="8028878" cy="16970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it-IT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Obiettivo Principale</a:t>
            </a:r>
          </a:p>
          <a:p>
            <a:pPr algn="ctr">
              <a:lnSpc>
                <a:spcPct val="150000"/>
              </a:lnSpc>
            </a:pPr>
            <a:r>
              <a:rPr lang="it-IT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Studio del migliore posizionamento dei nodi (bot) per massimizzare la diffusione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4118BC83-5E7D-3F45-A209-97C7100556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663771" y="6428297"/>
            <a:ext cx="370657" cy="36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1541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31002"/>
            <a:ext cx="10515600" cy="749300"/>
          </a:xfrm>
        </p:spPr>
        <p:txBody>
          <a:bodyPr/>
          <a:lstStyle/>
          <a:p>
            <a:r>
              <a:rPr lang="en-US" dirty="0" err="1"/>
              <a:t>Fasi</a:t>
            </a:r>
            <a:r>
              <a:rPr lang="en-US" dirty="0"/>
              <a:t> </a:t>
            </a:r>
            <a:r>
              <a:rPr lang="en-US" dirty="0" err="1"/>
              <a:t>dello</a:t>
            </a:r>
            <a:r>
              <a:rPr lang="en-US" dirty="0"/>
              <a:t> studio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342900" y="6368344"/>
            <a:ext cx="2743200" cy="365125"/>
          </a:xfrm>
        </p:spPr>
        <p:txBody>
          <a:bodyPr/>
          <a:lstStyle/>
          <a:p>
            <a:fld id="{DFC21765-A1F4-4130-A95C-C43238564F97}" type="slidenum">
              <a:rPr lang="it-IT" smtClean="0"/>
              <a:t>5</a:t>
            </a:fld>
            <a:endParaRPr lang="it-IT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3805018" y="1000790"/>
            <a:ext cx="4581964" cy="304800"/>
          </a:xfrm>
        </p:spPr>
        <p:txBody>
          <a:bodyPr/>
          <a:lstStyle/>
          <a:p>
            <a:r>
              <a:rPr lang="en-US" dirty="0" err="1">
                <a:solidFill>
                  <a:srgbClr val="0070C0"/>
                </a:solidFill>
              </a:rPr>
              <a:t>Introduzione</a:t>
            </a: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D292B8E0-7BF2-A24D-822D-7624B41844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98072" y="820882"/>
            <a:ext cx="8659091" cy="6494318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663EFA0F-2C91-354D-AF4B-59C48566A8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663771" y="6428297"/>
            <a:ext cx="370657" cy="36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9635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Strumenti</a:t>
            </a:r>
            <a:r>
              <a:rPr lang="en-US" dirty="0"/>
              <a:t> e </a:t>
            </a:r>
            <a:r>
              <a:rPr lang="en-US" dirty="0" err="1"/>
              <a:t>librerie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21765-A1F4-4130-A95C-C43238564F97}" type="slidenum">
              <a:rPr lang="it-IT" smtClean="0"/>
              <a:t>6</a:t>
            </a:fld>
            <a:endParaRPr lang="it-IT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>
                <a:solidFill>
                  <a:srgbClr val="7030A0"/>
                </a:solidFill>
              </a:rPr>
              <a:t>Soluzione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 err="1">
                <a:solidFill>
                  <a:srgbClr val="7030A0"/>
                </a:solidFill>
              </a:rPr>
              <a:t>proposta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7B5F4F9-4B42-3541-8721-B6C4DAC1206C}"/>
              </a:ext>
            </a:extLst>
          </p:cNvPr>
          <p:cNvSpPr/>
          <p:nvPr/>
        </p:nvSpPr>
        <p:spPr>
          <a:xfrm>
            <a:off x="2769127" y="1990368"/>
            <a:ext cx="66537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Per lo sviluppo della soluzione abbiamo utilizzato i seguenti strumenti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94E6739-C476-E948-B665-6D58CA6D9B2C}"/>
              </a:ext>
            </a:extLst>
          </p:cNvPr>
          <p:cNvSpPr/>
          <p:nvPr/>
        </p:nvSpPr>
        <p:spPr>
          <a:xfrm>
            <a:off x="3844846" y="6327342"/>
            <a:ext cx="52610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Repository</a:t>
            </a:r>
            <a:r>
              <a:rPr lang="it-IT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di progetto: </a:t>
            </a:r>
            <a:r>
              <a:rPr lang="it-IT" dirty="0">
                <a:solidFill>
                  <a:schemeClr val="tx1">
                    <a:lumMod val="65000"/>
                    <a:lumOff val="35000"/>
                  </a:schemeClr>
                </a:solidFill>
                <a:hlinkClick r:id="rId3"/>
              </a:rPr>
              <a:t>https://github.com/JeyDi/STN</a:t>
            </a:r>
            <a:r>
              <a:rPr lang="it-IT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F819D7B8-E55C-5A4E-A57B-02CBE264C0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663771" y="6428297"/>
            <a:ext cx="370657" cy="36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3828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Download </a:t>
            </a:r>
            <a:r>
              <a:rPr lang="en-US" dirty="0" err="1"/>
              <a:t>dei</a:t>
            </a:r>
            <a:r>
              <a:rPr lang="en-US" dirty="0"/>
              <a:t> </a:t>
            </a:r>
            <a:r>
              <a:rPr lang="en-US" dirty="0" err="1"/>
              <a:t>dati</a:t>
            </a:r>
            <a:r>
              <a:rPr lang="en-US" dirty="0"/>
              <a:t>, </a:t>
            </a:r>
            <a:r>
              <a:rPr lang="en-US" dirty="0" err="1"/>
              <a:t>creazione</a:t>
            </a:r>
            <a:r>
              <a:rPr lang="en-US" dirty="0"/>
              <a:t> del </a:t>
            </a:r>
            <a:r>
              <a:rPr lang="en-US" dirty="0" err="1"/>
              <a:t>grafo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21765-A1F4-4130-A95C-C43238564F97}" type="slidenum">
              <a:rPr lang="it-IT" smtClean="0"/>
              <a:t>7</a:t>
            </a:fld>
            <a:endParaRPr lang="it-IT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>
                <a:solidFill>
                  <a:srgbClr val="7030A0"/>
                </a:solidFill>
              </a:rPr>
              <a:t>Soluzione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 err="1">
                <a:solidFill>
                  <a:srgbClr val="7030A0"/>
                </a:solidFill>
              </a:rPr>
              <a:t>proposta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6464BFD-3F53-9342-95EB-0A215596D4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6143" y="1610253"/>
            <a:ext cx="10397924" cy="4758091"/>
          </a:xfrm>
        </p:spPr>
        <p:txBody>
          <a:bodyPr anchor="t"/>
          <a:lstStyle/>
          <a:p>
            <a:pPr marL="0" indent="0" algn="ctr">
              <a:buNone/>
            </a:pPr>
            <a:endParaRPr lang="it-IT" dirty="0"/>
          </a:p>
          <a:p>
            <a:r>
              <a:rPr lang="it-IT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Scraping</a:t>
            </a:r>
            <a:r>
              <a:rPr lang="it-IT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da </a:t>
            </a:r>
            <a:r>
              <a:rPr lang="it-IT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Twitter</a:t>
            </a:r>
            <a:r>
              <a:rPr lang="it-IT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 @</a:t>
            </a:r>
            <a:r>
              <a:rPr lang="it-IT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GiuseppeConteIT</a:t>
            </a:r>
            <a:r>
              <a:rPr lang="it-IT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(</a:t>
            </a:r>
            <a:r>
              <a:rPr lang="it-IT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followers</a:t>
            </a:r>
            <a:r>
              <a:rPr lang="it-IT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</a:p>
          <a:p>
            <a:endParaRPr lang="it-IT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it-IT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Grafo orientato in base alla relazione di «</a:t>
            </a:r>
            <a:r>
              <a:rPr lang="it-IT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follow</a:t>
            </a:r>
            <a:r>
              <a:rPr lang="it-IT" dirty="0">
                <a:solidFill>
                  <a:schemeClr val="tx1">
                    <a:lumMod val="65000"/>
                    <a:lumOff val="35000"/>
                  </a:schemeClr>
                </a:solidFill>
              </a:rPr>
              <a:t>» (</a:t>
            </a:r>
            <a:r>
              <a:rPr lang="it-IT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NetworkX</a:t>
            </a:r>
            <a:r>
              <a:rPr lang="it-IT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</a:p>
          <a:p>
            <a:endParaRPr lang="it-IT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it-IT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Diversi grafi considerati </a:t>
            </a:r>
            <a:br>
              <a:rPr lang="it-IT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it-IT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(numero di </a:t>
            </a:r>
            <a:r>
              <a:rPr lang="it-IT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followers</a:t>
            </a:r>
            <a:r>
              <a:rPr lang="it-IT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</a:p>
        </p:txBody>
      </p:sp>
      <p:pic>
        <p:nvPicPr>
          <p:cNvPr id="7" name="Picture 6" descr="Map&#10;&#10;Description automatically generated">
            <a:extLst>
              <a:ext uri="{FF2B5EF4-FFF2-40B4-BE49-F238E27FC236}">
                <a16:creationId xmlns:a16="http://schemas.microsoft.com/office/drawing/2014/main" id="{CBCAE8C9-D8B8-684C-B3BC-96426BFFBB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1475" y="3818997"/>
            <a:ext cx="4445000" cy="28575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D1A5D860-39EE-CB47-9CF6-C697CD0495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663771" y="6428297"/>
            <a:ext cx="370657" cy="36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3812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Posizionamento</a:t>
            </a:r>
            <a:r>
              <a:rPr lang="en-US" dirty="0"/>
              <a:t> </a:t>
            </a:r>
            <a:r>
              <a:rPr lang="en-US" dirty="0" err="1"/>
              <a:t>dei</a:t>
            </a:r>
            <a:r>
              <a:rPr lang="en-US" dirty="0"/>
              <a:t> Bot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21765-A1F4-4130-A95C-C43238564F97}" type="slidenum">
              <a:rPr lang="it-IT" smtClean="0"/>
              <a:t>8</a:t>
            </a:fld>
            <a:endParaRPr lang="it-IT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>
                <a:solidFill>
                  <a:srgbClr val="7030A0"/>
                </a:solidFill>
              </a:rPr>
              <a:t>Soluzione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 err="1">
                <a:solidFill>
                  <a:srgbClr val="7030A0"/>
                </a:solidFill>
              </a:rPr>
              <a:t>proposta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5BCCD5E-5603-7141-9ED9-29E3F67251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5244"/>
            <a:ext cx="5257800" cy="1298066"/>
          </a:xfrm>
        </p:spPr>
        <p:txBody>
          <a:bodyPr anchor="t"/>
          <a:lstStyle/>
          <a:p>
            <a:pPr marL="0" indent="0" algn="ctr">
              <a:buNone/>
            </a:pPr>
            <a:endParaRPr lang="it-IT" sz="2400" dirty="0"/>
          </a:p>
          <a:p>
            <a:pPr marL="0" indent="0" algn="ctr">
              <a:buNone/>
            </a:pPr>
            <a:r>
              <a:rPr lang="it-IT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Misure di centralità</a:t>
            </a:r>
          </a:p>
          <a:p>
            <a:endParaRPr lang="it-IT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48C4832-B4F5-5E41-9810-7D8EE2D50F68}"/>
              </a:ext>
            </a:extLst>
          </p:cNvPr>
          <p:cNvSpPr txBox="1">
            <a:spLocks/>
          </p:cNvSpPr>
          <p:nvPr/>
        </p:nvSpPr>
        <p:spPr>
          <a:xfrm>
            <a:off x="6591300" y="1657213"/>
            <a:ext cx="5257800" cy="1266097"/>
          </a:xfrm>
          <a:prstGeom prst="rect">
            <a:avLst/>
          </a:prstGeom>
        </p:spPr>
        <p:txBody>
          <a:bodyPr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endParaRPr lang="it-IT" sz="2400" dirty="0"/>
          </a:p>
          <a:p>
            <a:pPr marL="0" indent="0" algn="ctr">
              <a:buNone/>
            </a:pPr>
            <a:r>
              <a:rPr lang="it-IT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Misure per il posizionamento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001E20E-5AB1-7946-A89D-6A997CF1FA1F}"/>
              </a:ext>
            </a:extLst>
          </p:cNvPr>
          <p:cNvSpPr/>
          <p:nvPr/>
        </p:nvSpPr>
        <p:spPr>
          <a:xfrm>
            <a:off x="495300" y="2961738"/>
            <a:ext cx="5600700" cy="2814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In-</a:t>
            </a:r>
            <a:r>
              <a:rPr lang="it-IT" sz="20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Degree</a:t>
            </a:r>
            <a:r>
              <a:rPr lang="it-IT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 </a:t>
            </a:r>
            <a:r>
              <a:rPr lang="it-IT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numero di archi entranti in un nodo</a:t>
            </a:r>
          </a:p>
          <a:p>
            <a:pPr>
              <a:lnSpc>
                <a:spcPct val="150000"/>
              </a:lnSpc>
            </a:pPr>
            <a:endParaRPr lang="it-IT" sz="2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Betweenness</a:t>
            </a:r>
            <a:r>
              <a:rPr lang="it-IT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 </a:t>
            </a:r>
            <a:r>
              <a:rPr lang="it-IT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numero di volte che un nodo è un ponte lungo il percorso più breve tra 2 nodi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sz="2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Autovettori</a:t>
            </a:r>
            <a:r>
              <a:rPr lang="it-IT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 </a:t>
            </a:r>
            <a:r>
              <a:rPr lang="it-IT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misura dell’importanza di un nodo</a:t>
            </a:r>
            <a:endParaRPr lang="it-IT" sz="2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12DBF00-F020-664D-BC15-6529EE480598}"/>
              </a:ext>
            </a:extLst>
          </p:cNvPr>
          <p:cNvSpPr/>
          <p:nvPr/>
        </p:nvSpPr>
        <p:spPr>
          <a:xfrm>
            <a:off x="6591300" y="2961738"/>
            <a:ext cx="5600700" cy="2814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Random</a:t>
            </a:r>
          </a:p>
          <a:p>
            <a:pPr>
              <a:lnSpc>
                <a:spcPct val="150000"/>
              </a:lnSpc>
            </a:pPr>
            <a:endParaRPr lang="it-IT" sz="2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Top </a:t>
            </a:r>
            <a:r>
              <a:rPr lang="it-IT" sz="20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Betweenness</a:t>
            </a:r>
            <a:r>
              <a:rPr lang="it-IT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 </a:t>
            </a:r>
            <a:r>
              <a:rPr lang="it-IT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su nodi che fungono da ponte sui principali percorsi di comunicazione</a:t>
            </a:r>
          </a:p>
          <a:p>
            <a:pPr>
              <a:lnSpc>
                <a:spcPct val="150000"/>
              </a:lnSpc>
            </a:pPr>
            <a:endParaRPr lang="it-IT" sz="2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Top </a:t>
            </a:r>
            <a:r>
              <a:rPr lang="it-IT" sz="20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Eigenvector</a:t>
            </a:r>
            <a:r>
              <a:rPr lang="it-IT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 </a:t>
            </a:r>
            <a:r>
              <a:rPr lang="it-IT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nodi «importanti»</a:t>
            </a:r>
            <a:endParaRPr lang="it-IT" sz="2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B0B34ED4-91AC-484B-AF2E-3458FBE34285}"/>
              </a:ext>
            </a:extLst>
          </p:cNvPr>
          <p:cNvSpPr txBox="1">
            <a:spLocks/>
          </p:cNvSpPr>
          <p:nvPr/>
        </p:nvSpPr>
        <p:spPr>
          <a:xfrm>
            <a:off x="8194963" y="6383334"/>
            <a:ext cx="2393373" cy="450487"/>
          </a:xfrm>
          <a:prstGeom prst="rect">
            <a:avLst/>
          </a:prstGeom>
        </p:spPr>
        <p:txBody>
          <a:bodyPr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it-IT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Numero costante di bot: 10</a:t>
            </a:r>
            <a:endParaRPr lang="it-IT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56DF1208-4BC6-6E4F-87F2-0CFD781EE69B}"/>
              </a:ext>
            </a:extLst>
          </p:cNvPr>
          <p:cNvSpPr txBox="1">
            <a:spLocks/>
          </p:cNvSpPr>
          <p:nvPr/>
        </p:nvSpPr>
        <p:spPr>
          <a:xfrm>
            <a:off x="2096663" y="6383333"/>
            <a:ext cx="3416709" cy="450487"/>
          </a:xfrm>
          <a:prstGeom prst="rect">
            <a:avLst/>
          </a:prstGeom>
        </p:spPr>
        <p:txBody>
          <a:bodyPr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it-IT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Top 10 </a:t>
            </a:r>
            <a:r>
              <a:rPr lang="it-IT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Betweenness</a:t>
            </a:r>
            <a:r>
              <a:rPr lang="it-IT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= Top 10 In-</a:t>
            </a:r>
            <a:r>
              <a:rPr lang="it-IT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Degree</a:t>
            </a:r>
            <a:endParaRPr lang="it-IT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8035A2A3-2DB0-9142-8920-217B1B1E55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663771" y="6428297"/>
            <a:ext cx="370657" cy="36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6429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Agenti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21765-A1F4-4130-A95C-C43238564F97}" type="slidenum">
              <a:rPr lang="it-IT" smtClean="0"/>
              <a:t>9</a:t>
            </a:fld>
            <a:endParaRPr lang="it-IT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>
                <a:solidFill>
                  <a:srgbClr val="7030A0"/>
                </a:solidFill>
              </a:rPr>
              <a:t>Soluzione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 err="1">
                <a:solidFill>
                  <a:srgbClr val="7030A0"/>
                </a:solidFill>
              </a:rPr>
              <a:t>proposta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5BCCD5E-5603-7141-9ED9-29E3F67251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41228"/>
            <a:ext cx="5257800" cy="1298066"/>
          </a:xfrm>
        </p:spPr>
        <p:txBody>
          <a:bodyPr anchor="t"/>
          <a:lstStyle/>
          <a:p>
            <a:pPr marL="0" indent="0" algn="ctr">
              <a:buNone/>
            </a:pPr>
            <a:endParaRPr lang="it-IT" dirty="0"/>
          </a:p>
          <a:p>
            <a:pPr marL="0" indent="0" algn="ctr">
              <a:buNone/>
            </a:pPr>
            <a:r>
              <a:rPr lang="it-IT" dirty="0">
                <a:solidFill>
                  <a:schemeClr val="tx1">
                    <a:lumMod val="65000"/>
                    <a:lumOff val="35000"/>
                  </a:schemeClr>
                </a:solidFill>
              </a:rPr>
              <a:t>3 Tipi di agenti</a:t>
            </a:r>
          </a:p>
          <a:p>
            <a:endParaRPr lang="it-IT" sz="2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48C4832-B4F5-5E41-9810-7D8EE2D50F68}"/>
              </a:ext>
            </a:extLst>
          </p:cNvPr>
          <p:cNvSpPr txBox="1">
            <a:spLocks/>
          </p:cNvSpPr>
          <p:nvPr/>
        </p:nvSpPr>
        <p:spPr>
          <a:xfrm>
            <a:off x="6591300" y="1657213"/>
            <a:ext cx="5257800" cy="1266097"/>
          </a:xfrm>
          <a:prstGeom prst="rect">
            <a:avLst/>
          </a:prstGeom>
        </p:spPr>
        <p:txBody>
          <a:bodyPr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endParaRPr lang="it-IT" dirty="0"/>
          </a:p>
          <a:p>
            <a:pPr marL="0" indent="0" algn="ctr">
              <a:buNone/>
            </a:pPr>
            <a:r>
              <a:rPr lang="it-IT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Stati degli agenti</a:t>
            </a:r>
            <a:endParaRPr lang="it-IT" sz="2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001E20E-5AB1-7946-A89D-6A997CF1FA1F}"/>
              </a:ext>
            </a:extLst>
          </p:cNvPr>
          <p:cNvSpPr/>
          <p:nvPr/>
        </p:nvSpPr>
        <p:spPr>
          <a:xfrm>
            <a:off x="838200" y="2961738"/>
            <a:ext cx="5257800" cy="28050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Opinion Leader: </a:t>
            </a:r>
            <a:r>
              <a:rPr lang="it-IT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fonte dell’informazione principale</a:t>
            </a:r>
            <a:endParaRPr lang="it-IT" sz="2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Bot: </a:t>
            </a:r>
            <a:r>
              <a:rPr lang="it-IT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diffusori di notizie (automatici e non)</a:t>
            </a:r>
            <a:endParaRPr lang="it-IT" sz="2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Utente: </a:t>
            </a:r>
            <a:r>
              <a:rPr lang="it-IT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utente comune</a:t>
            </a:r>
            <a:endParaRPr lang="it-IT" sz="2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12DBF00-F020-664D-BC15-6529EE480598}"/>
              </a:ext>
            </a:extLst>
          </p:cNvPr>
          <p:cNvSpPr/>
          <p:nvPr/>
        </p:nvSpPr>
        <p:spPr>
          <a:xfrm>
            <a:off x="6591300" y="2961738"/>
            <a:ext cx="5600700" cy="28050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Non esposto:</a:t>
            </a:r>
            <a:r>
              <a:rPr lang="it-IT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non a contatto con la notizia</a:t>
            </a:r>
            <a:endParaRPr lang="it-IT" sz="2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Esposto: </a:t>
            </a:r>
            <a:r>
              <a:rPr lang="it-IT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contatto con la notizia</a:t>
            </a:r>
            <a:endParaRPr lang="it-IT" sz="2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Infetto: </a:t>
            </a:r>
            <a:r>
              <a:rPr lang="it-IT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contatto con la notizia e condivisa</a:t>
            </a:r>
            <a:endParaRPr lang="it-IT" sz="2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762148A2-6861-0C4F-B6FB-8E69FB8D66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663771" y="6428297"/>
            <a:ext cx="370657" cy="36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740734"/>
      </p:ext>
    </p:extLst>
  </p:cSld>
  <p:clrMapOvr>
    <a:masterClrMapping/>
  </p:clrMapOvr>
</p:sld>
</file>

<file path=ppt/theme/theme1.xml><?xml version="1.0" encoding="utf-8"?>
<a:theme xmlns:a="http://schemas.openxmlformats.org/drawingml/2006/main" name="Innovazione">
  <a:themeElements>
    <a:clrScheme name="Yellow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novazione" id="{66262149-B314-D042-B764-06663DCE97B7}" vid="{F8575D4E-2183-4E40-8A73-25CFC36C9F8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Innovazione</Template>
  <TotalTime>8902</TotalTime>
  <Words>646</Words>
  <Application>Microsoft Office PowerPoint</Application>
  <PresentationFormat>Widescreen</PresentationFormat>
  <Paragraphs>170</Paragraphs>
  <Slides>16</Slides>
  <Notes>15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16</vt:i4>
      </vt:variant>
    </vt:vector>
  </HeadingPairs>
  <TitlesOfParts>
    <vt:vector size="21" baseType="lpstr">
      <vt:lpstr>Arial</vt:lpstr>
      <vt:lpstr>Calibri</vt:lpstr>
      <vt:lpstr>Calibri Light</vt:lpstr>
      <vt:lpstr>Sitka Small</vt:lpstr>
      <vt:lpstr>Innovazione</vt:lpstr>
      <vt:lpstr>STN</vt:lpstr>
      <vt:lpstr>Agenda</vt:lpstr>
      <vt:lpstr>Domande di ricerca</vt:lpstr>
      <vt:lpstr>Soluzione proposta</vt:lpstr>
      <vt:lpstr>Fasi dello studio</vt:lpstr>
      <vt:lpstr>Strumenti e librerie</vt:lpstr>
      <vt:lpstr>Download dei dati, creazione del grafo</vt:lpstr>
      <vt:lpstr>Posizionamento dei Bot</vt:lpstr>
      <vt:lpstr>Agenti</vt:lpstr>
      <vt:lpstr>Modello</vt:lpstr>
      <vt:lpstr>Web app</vt:lpstr>
      <vt:lpstr>Assunzioni e grafi</vt:lpstr>
      <vt:lpstr>Simulazioni</vt:lpstr>
      <vt:lpstr>Considerazioni finali</vt:lpstr>
      <vt:lpstr>Sviluppi futuri</vt:lpstr>
      <vt:lpstr>Grazie!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Progetto STN</dc:title>
  <dc:subject>Sistemi Complessi Modelli e Simulazione</dc:subject>
  <dc:creator>Andrea Guzzo</dc:creator>
  <cp:keywords/>
  <dc:description/>
  <cp:lastModifiedBy>Lidia Alecci</cp:lastModifiedBy>
  <cp:revision>170</cp:revision>
  <dcterms:created xsi:type="dcterms:W3CDTF">2017-07-03T09:49:35Z</dcterms:created>
  <dcterms:modified xsi:type="dcterms:W3CDTF">2020-10-18T16:26:47Z</dcterms:modified>
  <cp:category/>
</cp:coreProperties>
</file>